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1" r:id="rId3"/>
    <p:sldId id="258" r:id="rId4"/>
    <p:sldId id="257" r:id="rId5"/>
    <p:sldId id="283" r:id="rId6"/>
    <p:sldId id="288" r:id="rId7"/>
    <p:sldId id="285" r:id="rId8"/>
    <p:sldId id="286" r:id="rId9"/>
    <p:sldId id="287" r:id="rId10"/>
    <p:sldId id="282" r:id="rId11"/>
    <p:sldId id="264" r:id="rId12"/>
  </p:sldIdLst>
  <p:sldSz cx="18288000" cy="10287000"/>
  <p:notesSz cx="6858000" cy="9144000"/>
  <p:embeddedFontLst>
    <p:embeddedFont>
      <p:font typeface="Gmarket Sans Bold" panose="020B0600000101010101" charset="-127"/>
      <p:bold r:id="rId13"/>
    </p:embeddedFont>
    <p:embeddedFont>
      <p:font typeface="Gmarket Sans Medium" panose="020B0600000101010101" charset="-127"/>
      <p:regular r:id="rId14"/>
    </p:embeddedFont>
    <p:embeddedFont>
      <p:font typeface="Anek Bangla Expanded Medium" panose="020B0600000101010101" charset="0"/>
      <p:bold r:id="rId15"/>
    </p:embeddedFont>
    <p:embeddedFont>
      <p:font typeface="Anek Bangla Expanded SemiBold" panose="020B0600000101010101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명준" initials="고" lastIdx="1" clrIdx="0">
    <p:extLst>
      <p:ext uri="{19B8F6BF-5375-455C-9EA6-DF929625EA0E}">
        <p15:presenceInfo xmlns:p15="http://schemas.microsoft.com/office/powerpoint/2012/main" userId="고명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CE1"/>
    <a:srgbClr val="001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>
        <p:scale>
          <a:sx n="66" d="100"/>
          <a:sy n="66" d="100"/>
        </p:scale>
        <p:origin x="492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ngkokpost.com/thailand/pr/2763114/pioneering-battery-recycling-initiative-transforms-waste-into-value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poscofuturem.com/pr/view.do?num=72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portlinker.com/market-report/Recycling/8162/" TargetMode="External"/><Relationship Id="rId5" Type="http://schemas.openxmlformats.org/officeDocument/2006/relationships/hyperlink" Target="https://www.linkedin.com/pulse/5-rate-other-untruths-battery-recycling-hans-eric-melin-m5lde" TargetMode="External"/><Relationship Id="rId4" Type="http://schemas.openxmlformats.org/officeDocument/2006/relationships/hyperlink" Target="https://celltech-group.com/press/the-effects-of-battery-recycling-on-co2-emissio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3.107.244.176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461"/>
            <a:ext cx="18288000" cy="514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70300" y="3962400"/>
            <a:ext cx="109474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7000" dirty="0">
                <a:solidFill>
                  <a:srgbClr val="091C78"/>
                </a:solidFill>
                <a:latin typeface="Gmarket Sans Bold"/>
              </a:rPr>
              <a:t>Lithium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7000" dirty="0">
                <a:solidFill>
                  <a:srgbClr val="FFFFFF"/>
                </a:solidFill>
                <a:latin typeface="Gmarket Sans Bold"/>
              </a:rPr>
              <a:t>Loop</a:t>
            </a:r>
            <a:endParaRPr lang="en-US" sz="7000" b="0" i="0" u="none" strike="noStrike" dirty="0">
              <a:solidFill>
                <a:srgbClr val="FFFFFF"/>
              </a:solidFill>
              <a:latin typeface="Gmarket Sans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91008" y="3785527"/>
            <a:ext cx="693105" cy="5544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540500" y="6781800"/>
            <a:ext cx="5194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spc="100" dirty="0">
                <a:solidFill>
                  <a:srgbClr val="FFFFFF">
                    <a:alpha val="80000"/>
                  </a:srgbClr>
                </a:solidFill>
                <a:latin typeface="Anek Bangla Expanded Medium"/>
              </a:rPr>
              <a:t>Net</a:t>
            </a:r>
            <a:r>
              <a:rPr lang="ko-KR" altLang="en-US" sz="2000" spc="100" dirty="0">
                <a:solidFill>
                  <a:srgbClr val="FFFFFF">
                    <a:alpha val="80000"/>
                  </a:srgbClr>
                </a:solidFill>
                <a:latin typeface="Anek Bangla Expanded Medium"/>
              </a:rPr>
              <a:t> </a:t>
            </a:r>
            <a:r>
              <a:rPr lang="en-US" altLang="ko-KR" sz="2000" spc="100" dirty="0">
                <a:solidFill>
                  <a:srgbClr val="FFFFFF">
                    <a:alpha val="80000"/>
                  </a:srgbClr>
                </a:solidFill>
                <a:latin typeface="Anek Bangla Expanded Medium"/>
              </a:rPr>
              <a:t>Zero</a:t>
            </a:r>
            <a:br>
              <a:rPr lang="en-US" altLang="ko-KR" sz="2000" spc="100" dirty="0">
                <a:solidFill>
                  <a:srgbClr val="FFFFFF">
                    <a:alpha val="80000"/>
                  </a:srgbClr>
                </a:solidFill>
                <a:latin typeface="Anek Bangla Expanded Medium"/>
              </a:rPr>
            </a:br>
            <a:r>
              <a:rPr lang="en-US" altLang="ko-KR" sz="2000" spc="100" dirty="0">
                <a:solidFill>
                  <a:srgbClr val="FFFFFF">
                    <a:alpha val="80000"/>
                  </a:srgbClr>
                </a:solidFill>
                <a:latin typeface="Anek Bangla Expanded Medium"/>
              </a:rPr>
              <a:t>Hackathon</a:t>
            </a:r>
            <a:endParaRPr lang="en-US" sz="2000" b="0" i="0" u="none" strike="noStrike" spc="100" dirty="0">
              <a:solidFill>
                <a:srgbClr val="FFFFFF">
                  <a:alpha val="80000"/>
                </a:srgbClr>
              </a:solidFill>
              <a:latin typeface="Anek Bangla Expande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400" y="1619633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000" b="1" dirty="0">
                <a:solidFill>
                  <a:srgbClr val="091C78"/>
                </a:solidFill>
                <a:latin typeface="Gmarket Sans Bold"/>
              </a:rPr>
              <a:t>Team Members</a:t>
            </a:r>
            <a:endParaRPr lang="en-US" sz="6000" b="1" i="0" u="none" strike="noStrike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113030"/>
            <a:ext cx="63500" cy="1257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5400" y="3214630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dirty="0">
                <a:solidFill>
                  <a:srgbClr val="091C78"/>
                </a:solidFill>
                <a:latin typeface="Gmarket Sans Medium"/>
              </a:rPr>
              <a:t>Jun</a:t>
            </a:r>
            <a:endParaRPr lang="en-US" sz="3200" b="1" i="0" u="none" strike="noStrike" dirty="0">
              <a:solidFill>
                <a:srgbClr val="091C78"/>
              </a:solidFill>
              <a:latin typeface="Gmarket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5400" y="3748030"/>
            <a:ext cx="4394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1" i="0" u="none" strike="noStrike" dirty="0">
                <a:solidFill>
                  <a:srgbClr val="595959"/>
                </a:solidFill>
                <a:latin typeface="Gmarket Sans Medium"/>
              </a:rPr>
              <a:t>Project Manager</a:t>
            </a:r>
            <a:endParaRPr lang="en-US" sz="2000" b="1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126801"/>
            <a:ext cx="63500" cy="1257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499600" y="3215701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091C78"/>
                </a:solidFill>
                <a:latin typeface="Gmarket Sans Medium"/>
              </a:rPr>
              <a:t>Eric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600" y="3711001"/>
            <a:ext cx="4394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1" dirty="0">
                <a:solidFill>
                  <a:srgbClr val="595959"/>
                </a:solidFill>
                <a:latin typeface="Gmarket Sans Medium"/>
              </a:rPr>
              <a:t>System Architecture</a:t>
            </a:r>
            <a:endParaRPr lang="en-US" sz="2000" b="1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63" y="5307071"/>
            <a:ext cx="63500" cy="1257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03663" y="5408671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091C78"/>
                </a:solidFill>
                <a:latin typeface="Gmarket Sans Medium"/>
              </a:rPr>
              <a:t>Kyle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3663" y="5903971"/>
            <a:ext cx="4394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1" i="0" u="none" strike="noStrike" dirty="0">
                <a:solidFill>
                  <a:srgbClr val="595959"/>
                </a:solidFill>
                <a:latin typeface="Gmarket Sans Medium"/>
              </a:rPr>
              <a:t>UI/UX Developer 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301562"/>
            <a:ext cx="63500" cy="1257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99600" y="5428562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dirty="0">
                <a:solidFill>
                  <a:srgbClr val="091C78"/>
                </a:solidFill>
                <a:latin typeface="Gmarket Sans Medium"/>
              </a:rPr>
              <a:t>Sin</a:t>
            </a:r>
            <a:endParaRPr lang="en-US" sz="3200" b="1" i="0" u="none" strike="noStrike" dirty="0">
              <a:solidFill>
                <a:srgbClr val="091C78"/>
              </a:solidFill>
              <a:latin typeface="Gmarket Sans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99600" y="5923862"/>
            <a:ext cx="4394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1" i="0" u="none" strike="noStrike" dirty="0">
                <a:solidFill>
                  <a:srgbClr val="595959"/>
                </a:solidFill>
                <a:latin typeface="Gmarket Sans Medium"/>
              </a:rPr>
              <a:t>System Developer</a:t>
            </a:r>
            <a:endParaRPr lang="en-US" sz="2000" b="1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7623369"/>
            <a:ext cx="63500" cy="1257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940300" y="7699569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091C78"/>
                </a:solidFill>
                <a:latin typeface="Gmarket Sans Medium"/>
              </a:rPr>
              <a:t>Saran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40300" y="8271069"/>
            <a:ext cx="4394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1" dirty="0" err="1">
                <a:solidFill>
                  <a:srgbClr val="595959"/>
                </a:solidFill>
                <a:latin typeface="Gmarket Sans Medium"/>
              </a:rPr>
              <a:t>Desinger</a:t>
            </a:r>
            <a:r>
              <a:rPr lang="en-US" altLang="ko-KR" sz="2000" b="1" dirty="0">
                <a:solidFill>
                  <a:srgbClr val="595959"/>
                </a:solidFill>
                <a:latin typeface="Gmarket Sans Medium"/>
              </a:rPr>
              <a:t> &amp; Researcher</a:t>
            </a:r>
            <a:endParaRPr lang="en-US" sz="2000" b="1" i="0" u="none" strike="noStrike" dirty="0">
              <a:solidFill>
                <a:srgbClr val="595959"/>
              </a:solidFill>
              <a:latin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2764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5130800"/>
            <a:ext cx="18288000" cy="5143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3400" y="3219450"/>
            <a:ext cx="12141200" cy="300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5500" dirty="0">
                <a:solidFill>
                  <a:srgbClr val="091C78"/>
                </a:solidFill>
                <a:latin typeface="Gmarket Sans Bold"/>
              </a:rPr>
              <a:t>THANK YOU</a:t>
            </a:r>
            <a:endParaRPr lang="en-US" sz="5500" b="1" i="0" u="none" strike="noStrike" dirty="0">
              <a:solidFill>
                <a:srgbClr val="001CA0"/>
              </a:solidFill>
              <a:latin typeface="Anek Bangla Expande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800" y="5126228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6000" dirty="0">
                <a:solidFill>
                  <a:srgbClr val="FFFFFF"/>
                </a:solidFill>
                <a:latin typeface="Gmarket Sans Bold"/>
              </a:rPr>
              <a:t>Lithium</a:t>
            </a:r>
            <a:r>
              <a:rPr lang="en-US" altLang="ko-KR" sz="6000" dirty="0">
                <a:solidFill>
                  <a:srgbClr val="091C78"/>
                </a:solidFill>
                <a:latin typeface="Gmarket Sans Bold"/>
              </a:rPr>
              <a:t> </a:t>
            </a:r>
            <a:r>
              <a:rPr lang="en-US" altLang="ko-KR" sz="6000" dirty="0">
                <a:solidFill>
                  <a:srgbClr val="FFFFFF"/>
                </a:solidFill>
                <a:latin typeface="Gmarket Sans Bold"/>
              </a:rPr>
              <a:t>Loop</a:t>
            </a:r>
            <a:endParaRPr lang="en-US" altLang="ko-KR" sz="6000" b="0" i="0" u="none" strike="noStrike" dirty="0">
              <a:solidFill>
                <a:srgbClr val="FFFFFF"/>
              </a:solidFill>
              <a:latin typeface="Gmarket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2000" y="6896100"/>
            <a:ext cx="7239000" cy="408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4600" i="1" dirty="0">
                <a:solidFill>
                  <a:srgbClr val="323232"/>
                </a:solidFill>
                <a:latin typeface="Gmarket Sans Medium"/>
              </a:rPr>
              <a:t>Jun</a:t>
            </a:r>
          </a:p>
          <a:p>
            <a:pPr lvl="0" algn="l">
              <a:lnSpc>
                <a:spcPct val="116199"/>
              </a:lnSpc>
            </a:pPr>
            <a:r>
              <a:rPr lang="en-US" altLang="ko-KR" sz="4600" i="1" dirty="0">
                <a:solidFill>
                  <a:srgbClr val="323232"/>
                </a:solidFill>
                <a:latin typeface="Gmarket Sans Medium"/>
              </a:rPr>
              <a:t>Eric</a:t>
            </a:r>
          </a:p>
          <a:p>
            <a:pPr lvl="0" algn="l">
              <a:lnSpc>
                <a:spcPct val="116199"/>
              </a:lnSpc>
            </a:pPr>
            <a:r>
              <a:rPr lang="en-US" altLang="ko-KR" sz="4600" i="1" dirty="0">
                <a:solidFill>
                  <a:srgbClr val="323232"/>
                </a:solidFill>
                <a:latin typeface="Gmarket Sans Medium"/>
              </a:rPr>
              <a:t>Kyle</a:t>
            </a:r>
          </a:p>
          <a:p>
            <a:pPr lvl="0" algn="l">
              <a:lnSpc>
                <a:spcPct val="116199"/>
              </a:lnSpc>
            </a:pPr>
            <a:r>
              <a:rPr lang="en-US" altLang="ko-KR" sz="4600" i="1" dirty="0">
                <a:solidFill>
                  <a:srgbClr val="323232"/>
                </a:solidFill>
                <a:latin typeface="Gmarket Sans Medium"/>
              </a:rPr>
              <a:t>Sin</a:t>
            </a:r>
          </a:p>
          <a:p>
            <a:pPr lvl="0" algn="l">
              <a:lnSpc>
                <a:spcPct val="116199"/>
              </a:lnSpc>
            </a:pPr>
            <a:r>
              <a:rPr lang="en-US" altLang="ko-KR" sz="4600" i="1" dirty="0">
                <a:solidFill>
                  <a:srgbClr val="323232"/>
                </a:solidFill>
                <a:latin typeface="Gmarket Sans Medium"/>
              </a:rPr>
              <a:t>Saran</a:t>
            </a:r>
          </a:p>
          <a:p>
            <a:pPr lvl="0" algn="l">
              <a:lnSpc>
                <a:spcPct val="116199"/>
              </a:lnSpc>
            </a:pPr>
            <a:endParaRPr lang="en-US" altLang="ko-KR" sz="4600" i="1" dirty="0">
              <a:solidFill>
                <a:srgbClr val="323232"/>
              </a:solidFill>
              <a:latin typeface="Gmarket Sans Medium"/>
            </a:endParaRPr>
          </a:p>
          <a:p>
            <a:pPr lvl="0" algn="l">
              <a:lnSpc>
                <a:spcPct val="116199"/>
              </a:lnSpc>
            </a:pPr>
            <a:endParaRPr lang="en-US" sz="4600" b="0" i="1" u="none" strike="noStrike" dirty="0">
              <a:solidFill>
                <a:srgbClr val="323232"/>
              </a:solidFill>
              <a:latin typeface="Gmarket Sans Medium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89E91E9-B60C-4A60-A560-1E637D7CF6B5}"/>
              </a:ext>
            </a:extLst>
          </p:cNvPr>
          <p:cNvSpPr txBox="1"/>
          <p:nvPr/>
        </p:nvSpPr>
        <p:spPr>
          <a:xfrm>
            <a:off x="165100" y="8123682"/>
            <a:ext cx="12877800" cy="22776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2800" b="0" i="1" u="none" strike="noStrike" dirty="0">
                <a:solidFill>
                  <a:srgbClr val="323232"/>
                </a:solidFill>
                <a:latin typeface="Gmarket Sans Medium"/>
              </a:rPr>
              <a:t>Research</a:t>
            </a:r>
            <a:r>
              <a:rPr lang="ko-KR" altLang="en-US" sz="2800" b="0" i="1" u="none" strike="noStrike" dirty="0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en-US" altLang="ko-KR" sz="2800" b="0" i="1" u="none" strike="noStrike" dirty="0">
                <a:solidFill>
                  <a:srgbClr val="323232"/>
                </a:solidFill>
                <a:latin typeface="Gmarket Sans Medium"/>
              </a:rPr>
              <a:t>: </a:t>
            </a:r>
            <a:endParaRPr lang="en-US" altLang="ko-KR" sz="2800" i="1" dirty="0">
              <a:solidFill>
                <a:srgbClr val="323232"/>
              </a:solidFill>
              <a:latin typeface="Gmarket Sans Medium"/>
            </a:endParaRPr>
          </a:p>
          <a:p>
            <a:pPr>
              <a:lnSpc>
                <a:spcPct val="116199"/>
              </a:lnSpc>
            </a:pPr>
            <a:r>
              <a:rPr lang="en-US" altLang="ko-KR" sz="2000" b="0" i="1" u="none" strike="noStrike" dirty="0">
                <a:solidFill>
                  <a:srgbClr val="323232"/>
                </a:solidFill>
                <a:latin typeface="Gmarket Sans Medium"/>
                <a:hlinkClick r:id="rId4"/>
              </a:rPr>
              <a:t>https://celltech-group.com/press/the-effects-of-battery-recycling-on-co2-emissions/</a:t>
            </a:r>
            <a:endParaRPr lang="en-US" altLang="ko-KR" sz="2000" b="0" i="1" u="none" strike="noStrike" dirty="0">
              <a:solidFill>
                <a:srgbClr val="323232"/>
              </a:solidFill>
              <a:latin typeface="Gmarket Sans Medium"/>
            </a:endParaRPr>
          </a:p>
          <a:p>
            <a:pPr>
              <a:lnSpc>
                <a:spcPct val="116199"/>
              </a:lnSpc>
            </a:pPr>
            <a:r>
              <a:rPr lang="en-US" altLang="ko-KR" sz="2000" b="0" i="1" u="none" strike="noStrike" dirty="0">
                <a:solidFill>
                  <a:srgbClr val="323232"/>
                </a:solidFill>
                <a:latin typeface="Gmarket Sans Medium"/>
                <a:hlinkClick r:id="rId5"/>
              </a:rPr>
              <a:t>https://www.linkedin.com/pulse/5-rate-other-untruths-battery-recycling-hans-eric-melin-m5lde</a:t>
            </a:r>
            <a:endParaRPr lang="en-US" altLang="ko-KR" sz="2000" b="0" i="1" u="none" strike="noStrike" dirty="0">
              <a:solidFill>
                <a:srgbClr val="323232"/>
              </a:solidFill>
              <a:latin typeface="Gmarket Sans Medium"/>
            </a:endParaRPr>
          </a:p>
          <a:p>
            <a:pPr>
              <a:lnSpc>
                <a:spcPct val="116199"/>
              </a:lnSpc>
            </a:pPr>
            <a:r>
              <a:rPr lang="en-US" altLang="ko-KR" sz="2000" b="0" i="1" u="none" strike="noStrike" dirty="0">
                <a:solidFill>
                  <a:srgbClr val="323232"/>
                </a:solidFill>
                <a:latin typeface="Gmarket Sans Medium"/>
                <a:hlinkClick r:id="rId6"/>
              </a:rPr>
              <a:t>https://www.reportlinker.com/market-report/Recycling/8162/</a:t>
            </a:r>
            <a:endParaRPr lang="en-US" altLang="ko-KR" sz="2000" b="0" i="1" u="none" strike="noStrike" dirty="0">
              <a:solidFill>
                <a:srgbClr val="323232"/>
              </a:solidFill>
              <a:latin typeface="Gmarket Sans Medium"/>
            </a:endParaRPr>
          </a:p>
          <a:p>
            <a:pPr>
              <a:lnSpc>
                <a:spcPct val="116199"/>
              </a:lnSpc>
            </a:pPr>
            <a:r>
              <a:rPr lang="en-US" altLang="ko-KR" sz="2000" b="0" i="1" u="none" strike="noStrike" dirty="0">
                <a:solidFill>
                  <a:srgbClr val="323232"/>
                </a:solidFill>
                <a:latin typeface="Gmarket Sans Medium"/>
                <a:hlinkClick r:id="rId7"/>
              </a:rPr>
              <a:t>https://www.poscofuturem.com/pr/view.do?num=728</a:t>
            </a:r>
            <a:endParaRPr lang="en-US" altLang="ko-KR" sz="2000" b="0" i="1" u="none" strike="noStrike" dirty="0">
              <a:solidFill>
                <a:srgbClr val="323232"/>
              </a:solidFill>
              <a:latin typeface="Gmarket Sans Medium"/>
            </a:endParaRPr>
          </a:p>
          <a:p>
            <a:pPr>
              <a:lnSpc>
                <a:spcPct val="116199"/>
              </a:lnSpc>
            </a:pPr>
            <a:r>
              <a:rPr lang="en-US" altLang="ko-KR" sz="2000" b="0" i="1" u="none" strike="noStrike" dirty="0">
                <a:solidFill>
                  <a:srgbClr val="323232"/>
                </a:solidFill>
                <a:latin typeface="Gmarket Sans Medium"/>
                <a:hlinkClick r:id="rId8"/>
              </a:rPr>
              <a:t>https://www.bangkokpost.com/thailand/pr/2763114/pioneering-battery-recycling-initiative-transforms-waste-into-value</a:t>
            </a:r>
            <a:endParaRPr lang="en-US" altLang="ko-KR" sz="2000" b="0" i="1" u="none" strike="noStrike" dirty="0">
              <a:solidFill>
                <a:srgbClr val="323232"/>
              </a:solidFill>
              <a:latin typeface="Gmarket Sans Medium"/>
            </a:endParaRPr>
          </a:p>
          <a:p>
            <a:pPr>
              <a:lnSpc>
                <a:spcPct val="116199"/>
              </a:lnSpc>
            </a:pPr>
            <a:endParaRPr lang="en-US" altLang="ko-KR" sz="2000" b="0" i="1" u="none" strike="noStrike" dirty="0">
              <a:solidFill>
                <a:srgbClr val="323232"/>
              </a:solidFill>
              <a:latin typeface="Gmarket Sans Medium"/>
            </a:endParaRPr>
          </a:p>
          <a:p>
            <a:pPr>
              <a:lnSpc>
                <a:spcPct val="116199"/>
              </a:lnSpc>
            </a:pPr>
            <a:endParaRPr lang="en-US" altLang="ko-KR" sz="4600" i="1" dirty="0">
              <a:solidFill>
                <a:srgbClr val="323232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BC57B0-503A-487B-9195-6D670A6CA8FD}"/>
              </a:ext>
            </a:extLst>
          </p:cNvPr>
          <p:cNvSpPr/>
          <p:nvPr/>
        </p:nvSpPr>
        <p:spPr>
          <a:xfrm>
            <a:off x="0" y="190500"/>
            <a:ext cx="18288000" cy="10096500"/>
          </a:xfrm>
          <a:prstGeom prst="rect">
            <a:avLst/>
          </a:prstGeom>
          <a:solidFill>
            <a:srgbClr val="D2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4"/>
            <a:ext cx="18440400" cy="1920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endParaRPr lang="en-US" sz="1600" b="0" i="0" u="none" strike="noStrike" dirty="0">
              <a:solidFill>
                <a:srgbClr val="001CA0"/>
              </a:solidFill>
              <a:latin typeface="Anek Bangla Expande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09800" y="2095500"/>
            <a:ext cx="2971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5500" b="0" i="0" u="none" strike="noStrike" dirty="0">
                <a:solidFill>
                  <a:srgbClr val="091C78"/>
                </a:solidFill>
                <a:latin typeface="Gmarket Sans Bold"/>
              </a:rPr>
              <a:t>Energy</a:t>
            </a:r>
            <a:endParaRPr lang="en-US" sz="5500" b="0" i="0" u="none" strike="noStrike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04BD58-825B-4AFF-81D2-BB234436E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25966" r="31915" b="25807"/>
          <a:stretch/>
        </p:blipFill>
        <p:spPr>
          <a:xfrm>
            <a:off x="5334000" y="2400300"/>
            <a:ext cx="6400800" cy="6400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389494-114D-4758-AAFC-34E28B4E2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81149"/>
            <a:ext cx="10439400" cy="7829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5A5739-73EF-487B-8667-C7E3588747DB}"/>
              </a:ext>
            </a:extLst>
          </p:cNvPr>
          <p:cNvSpPr txBox="1"/>
          <p:nvPr/>
        </p:nvSpPr>
        <p:spPr>
          <a:xfrm>
            <a:off x="8735627" y="46874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7B017-1B44-4A40-AC95-C5F0EB6E9B1E}"/>
              </a:ext>
            </a:extLst>
          </p:cNvPr>
          <p:cNvSpPr txBox="1"/>
          <p:nvPr/>
        </p:nvSpPr>
        <p:spPr>
          <a:xfrm>
            <a:off x="3352800" y="2095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A41B69C-241E-4912-A7C3-EF54F534D254}"/>
              </a:ext>
            </a:extLst>
          </p:cNvPr>
          <p:cNvSpPr txBox="1"/>
          <p:nvPr/>
        </p:nvSpPr>
        <p:spPr>
          <a:xfrm>
            <a:off x="1676400" y="2095500"/>
            <a:ext cx="4267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5500" b="0" i="0" u="none" strike="noStrike" dirty="0">
                <a:solidFill>
                  <a:srgbClr val="091C78"/>
                </a:solidFill>
                <a:latin typeface="Gmarket Sans Bold"/>
              </a:rPr>
              <a:t>Resources</a:t>
            </a:r>
            <a:endParaRPr lang="en-US" sz="5500" b="0" i="0" u="none" strike="noStrike" dirty="0">
              <a:solidFill>
                <a:srgbClr val="091C78"/>
              </a:solidFill>
              <a:latin typeface="Gmarket Sans 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3E1F0-C876-440E-A7DB-4E1449EC781F}"/>
              </a:ext>
            </a:extLst>
          </p:cNvPr>
          <p:cNvSpPr/>
          <p:nvPr/>
        </p:nvSpPr>
        <p:spPr>
          <a:xfrm>
            <a:off x="0" y="190500"/>
            <a:ext cx="18288000" cy="1013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B393A0-133D-4E3B-824C-028AF603A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45" y="2539159"/>
            <a:ext cx="7231655" cy="542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/>
      <p:bldP spid="24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endParaRPr lang="en-US" sz="1600" b="0" i="0" u="none" strike="noStrike" dirty="0">
              <a:solidFill>
                <a:srgbClr val="001CA0"/>
              </a:solidFill>
              <a:latin typeface="Anek Bangla Expanded SemiBold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EE979806-551C-4C2C-8BAC-166233FCD974}"/>
              </a:ext>
            </a:extLst>
          </p:cNvPr>
          <p:cNvSpPr txBox="1"/>
          <p:nvPr/>
        </p:nvSpPr>
        <p:spPr>
          <a:xfrm>
            <a:off x="1600200" y="2171700"/>
            <a:ext cx="693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5500" b="0" i="0" u="none" strike="noStrike" dirty="0">
                <a:solidFill>
                  <a:srgbClr val="091C78"/>
                </a:solidFill>
                <a:latin typeface="Gmarket Sans Bold"/>
              </a:rPr>
              <a:t>5 Types of Waste</a:t>
            </a:r>
            <a:endParaRPr lang="en-US" sz="5500" b="0" i="0" u="none" strike="noStrike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F895540-8B98-4EFB-B780-44D51072B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 t="24000" r="80800" b="21600"/>
          <a:stretch/>
        </p:blipFill>
        <p:spPr>
          <a:xfrm>
            <a:off x="2133600" y="3848100"/>
            <a:ext cx="2438400" cy="2590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E21A59-F1FC-4A4B-8AD7-7741C7B05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24000" r="61067" b="21600"/>
          <a:stretch/>
        </p:blipFill>
        <p:spPr>
          <a:xfrm>
            <a:off x="4876800" y="3848100"/>
            <a:ext cx="2514600" cy="2590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A72FB1-2E63-4436-82A4-16674829A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0" t="24000" r="40267" b="21600"/>
          <a:stretch/>
        </p:blipFill>
        <p:spPr>
          <a:xfrm>
            <a:off x="7772400" y="3848100"/>
            <a:ext cx="2590800" cy="2590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EE0177-B8CE-48B7-A978-2182E4708A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0" t="24000" r="21067" b="21600"/>
          <a:stretch/>
        </p:blipFill>
        <p:spPr>
          <a:xfrm>
            <a:off x="10515600" y="3848100"/>
            <a:ext cx="2590800" cy="2590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E13AA5-3541-41C4-AFC0-44C2569B5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0" t="24000" r="-2027" b="21600"/>
          <a:stretch/>
        </p:blipFill>
        <p:spPr>
          <a:xfrm>
            <a:off x="13258800" y="3848100"/>
            <a:ext cx="3147134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416 0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19177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i="0" u="none" strike="noStrike" dirty="0">
                <a:solidFill>
                  <a:srgbClr val="091C78"/>
                </a:solidFill>
                <a:latin typeface="Gmarket Sans Bold"/>
              </a:rPr>
              <a:t>Battery</a:t>
            </a:r>
            <a:endParaRPr lang="en-US" sz="6000" b="1" i="0" u="none" strike="noStrike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2BB18C3-F8C9-4597-8566-4926BC270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000500"/>
            <a:ext cx="5814199" cy="41642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417F4F-11E5-4937-99D0-0462F15C6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14587" r="31250" b="15412"/>
          <a:stretch/>
        </p:blipFill>
        <p:spPr>
          <a:xfrm>
            <a:off x="13335000" y="3695700"/>
            <a:ext cx="2286000" cy="4267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100B20C-2CD9-417C-9D92-0B3DCB9A7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186407"/>
            <a:ext cx="4877481" cy="487748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4339658-938A-4331-87DE-5AFC5562B8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1" t="3388" r="2331" b="5441"/>
          <a:stretch/>
        </p:blipFill>
        <p:spPr>
          <a:xfrm>
            <a:off x="7696199" y="3561929"/>
            <a:ext cx="4724401" cy="4602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7.40741E-7 L 0.31727 0.04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556E-6 -3.7037E-6 L 3.33333E-6 1.11111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2619 0.0222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1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43BDA9-7484-4D50-A2EF-AB62AF543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22" y="1167770"/>
            <a:ext cx="13693110" cy="821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3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C2C3D0BD-AF72-418F-B4EE-5B5EBCAB99B2}"/>
              </a:ext>
            </a:extLst>
          </p:cNvPr>
          <p:cNvSpPr txBox="1"/>
          <p:nvPr/>
        </p:nvSpPr>
        <p:spPr>
          <a:xfrm>
            <a:off x="533400" y="4953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i="0" u="none" strike="noStrike" dirty="0">
                <a:solidFill>
                  <a:srgbClr val="091C78"/>
                </a:solidFill>
                <a:latin typeface="Gmarket Sans Bold"/>
              </a:rPr>
              <a:t>Project</a:t>
            </a:r>
            <a:endParaRPr lang="en-US" sz="6000" b="1" i="0" u="none" strike="noStrike" dirty="0">
              <a:solidFill>
                <a:srgbClr val="091C78"/>
              </a:solidFill>
              <a:latin typeface="Gmarket Sans Bold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86FD4DD5-A12D-49EF-AF99-45BBF3BA2976}"/>
              </a:ext>
            </a:extLst>
          </p:cNvPr>
          <p:cNvSpPr txBox="1"/>
          <p:nvPr/>
        </p:nvSpPr>
        <p:spPr>
          <a:xfrm>
            <a:off x="3810000" y="3352799"/>
            <a:ext cx="52959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91C78"/>
                </a:solidFill>
                <a:latin typeface="Gmarket Sans Medium"/>
              </a:rPr>
              <a:t>1. Easy to Use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05E984A-9A0E-4D51-9B1F-F7F07BF76321}"/>
              </a:ext>
            </a:extLst>
          </p:cNvPr>
          <p:cNvSpPr txBox="1"/>
          <p:nvPr/>
        </p:nvSpPr>
        <p:spPr>
          <a:xfrm>
            <a:off x="3810000" y="4762499"/>
            <a:ext cx="105918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1" dirty="0">
                <a:solidFill>
                  <a:srgbClr val="091C78"/>
                </a:solidFill>
                <a:latin typeface="Gmarket Sans Medium"/>
              </a:rPr>
              <a:t>2</a:t>
            </a:r>
            <a:r>
              <a:rPr lang="en-US" sz="4000" b="1" i="0" u="none" strike="noStrike" dirty="0">
                <a:solidFill>
                  <a:srgbClr val="091C78"/>
                </a:solidFill>
                <a:latin typeface="Gmarket Sans Medium"/>
              </a:rPr>
              <a:t>. </a:t>
            </a:r>
            <a:r>
              <a:rPr lang="en-US" sz="4000" b="1" dirty="0">
                <a:solidFill>
                  <a:srgbClr val="091C78"/>
                </a:solidFill>
                <a:latin typeface="Gmarket Sans Medium"/>
              </a:rPr>
              <a:t>Benefit</a:t>
            </a:r>
            <a:r>
              <a:rPr lang="ko-KR" altLang="en-US" sz="4000" b="1" dirty="0">
                <a:solidFill>
                  <a:srgbClr val="091C78"/>
                </a:solidFill>
                <a:latin typeface="Gmarket Sans Medium"/>
              </a:rPr>
              <a:t> </a:t>
            </a:r>
            <a:r>
              <a:rPr lang="en-US" altLang="ko-KR" sz="4000" b="1" dirty="0">
                <a:solidFill>
                  <a:srgbClr val="091C78"/>
                </a:solidFill>
                <a:latin typeface="Gmarket Sans Medium"/>
              </a:rPr>
              <a:t>of Customer &amp; Company</a:t>
            </a:r>
            <a:endParaRPr lang="en-US" sz="4000" b="1" i="0" u="none" strike="noStrike" dirty="0">
              <a:solidFill>
                <a:srgbClr val="091C78"/>
              </a:solidFill>
              <a:latin typeface="Gmarket Sans Medium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41D9DBAA-2A4A-4654-B099-2C4923E2E5CD}"/>
              </a:ext>
            </a:extLst>
          </p:cNvPr>
          <p:cNvSpPr txBox="1"/>
          <p:nvPr/>
        </p:nvSpPr>
        <p:spPr>
          <a:xfrm>
            <a:off x="3810000" y="6248400"/>
            <a:ext cx="105918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91C78"/>
                </a:solidFill>
                <a:latin typeface="Gmarket Sans Medium"/>
              </a:rPr>
              <a:t>3. Sustainable Develop</a:t>
            </a:r>
          </a:p>
        </p:txBody>
      </p:sp>
    </p:spTree>
    <p:extLst>
      <p:ext uri="{BB962C8B-B14F-4D97-AF65-F5344CB8AC3E}">
        <p14:creationId xmlns:p14="http://schemas.microsoft.com/office/powerpoint/2010/main" val="286049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C2C3D0BD-AF72-418F-B4EE-5B5EBCAB99B2}"/>
              </a:ext>
            </a:extLst>
          </p:cNvPr>
          <p:cNvSpPr txBox="1"/>
          <p:nvPr/>
        </p:nvSpPr>
        <p:spPr>
          <a:xfrm>
            <a:off x="533400" y="4953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i="0" u="none" strike="noStrike" dirty="0">
                <a:solidFill>
                  <a:srgbClr val="091C78"/>
                </a:solidFill>
                <a:latin typeface="Gmarket Sans Bold"/>
              </a:rPr>
              <a:t>Project</a:t>
            </a:r>
            <a:endParaRPr lang="en-US" sz="6000" b="1" i="0" u="none" strike="noStrike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50A4A9-196C-41C6-88AD-63C36B074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37" y="4406312"/>
            <a:ext cx="2373326" cy="23733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D8DEAD-0D6B-4CBA-B231-4105A5ADF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4044301"/>
            <a:ext cx="3048000" cy="304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916A14-E2CD-4CC1-82F4-D83DD38CD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46" y="4391146"/>
            <a:ext cx="2504954" cy="25049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F23D30-EABD-42D6-9684-512BBBCB44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0" t="7015" r="12529" b="8806"/>
          <a:stretch/>
        </p:blipFill>
        <p:spPr>
          <a:xfrm>
            <a:off x="1905000" y="3417903"/>
            <a:ext cx="1219200" cy="914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C3FF53-E3D0-452B-957F-CFDE1BC313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0" t="7015" r="12529" b="8806"/>
          <a:stretch/>
        </p:blipFill>
        <p:spPr>
          <a:xfrm>
            <a:off x="8001000" y="3467100"/>
            <a:ext cx="1219200" cy="9144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E913B36-0CAB-46C4-A806-2C0A2E9E0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0263" y="3305544"/>
            <a:ext cx="1219200" cy="118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71AC25-B2BC-44D0-920C-D716C4558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2072" y="7092301"/>
            <a:ext cx="1543833" cy="893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F4AA3E-D5EA-4057-8099-E3BB7DA43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44572" y="7014351"/>
            <a:ext cx="1486055" cy="859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D6D20E-B317-498E-9161-F5EA52DDD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16835" y="7277100"/>
            <a:ext cx="1486055" cy="8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8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263 L 0.3375 0.0021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2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-0.34809 -0.00324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5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262 L 0.3375 0.00216 " pathEditMode="relative" rAng="0" ptsTypes="AA">
                                      <p:cBhvr>
                                        <p:cTn id="2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2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664 L -0.34358 -0.00293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35" y="-47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663 L -0.34357 -0.00293 " pathEditMode="relative" rAng="0" ptsTypes="AA">
                                      <p:cBhvr>
                                        <p:cTn id="2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35" y="-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A426BC-888F-4C6B-86CA-14AADA234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488348"/>
            <a:ext cx="11194753" cy="83820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01D6D0-2A51-4C6D-94C9-C58C9D7C20D6}"/>
              </a:ext>
            </a:extLst>
          </p:cNvPr>
          <p:cNvCxnSpPr/>
          <p:nvPr/>
        </p:nvCxnSpPr>
        <p:spPr>
          <a:xfrm>
            <a:off x="9371571" y="39243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C2C3D0BD-AF72-418F-B4EE-5B5EBCAB99B2}"/>
              </a:ext>
            </a:extLst>
          </p:cNvPr>
          <p:cNvSpPr txBox="1"/>
          <p:nvPr/>
        </p:nvSpPr>
        <p:spPr>
          <a:xfrm>
            <a:off x="533400" y="495300"/>
            <a:ext cx="5943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6000" b="1" i="0" u="none" strike="noStrike" dirty="0">
                <a:solidFill>
                  <a:srgbClr val="091C78"/>
                </a:solidFill>
                <a:latin typeface="Gmarket Sans Bold"/>
              </a:rPr>
              <a:t>Architecture</a:t>
            </a:r>
            <a:endParaRPr lang="en-US" sz="6000" b="1" i="0" u="none" strike="noStrike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E246B1-399A-4AF2-970A-67FA7855F5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71500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7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26" name="TextBox 5">
            <a:extLst>
              <a:ext uri="{FF2B5EF4-FFF2-40B4-BE49-F238E27FC236}">
                <a16:creationId xmlns:a16="http://schemas.microsoft.com/office/drawing/2014/main" id="{6B200E83-4EED-49C7-B28D-65D5FF213BC0}"/>
              </a:ext>
            </a:extLst>
          </p:cNvPr>
          <p:cNvSpPr txBox="1"/>
          <p:nvPr/>
        </p:nvSpPr>
        <p:spPr>
          <a:xfrm>
            <a:off x="533400" y="495300"/>
            <a:ext cx="5943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6000" b="1" i="0" u="none" strike="noStrike" dirty="0">
                <a:solidFill>
                  <a:srgbClr val="091C78"/>
                </a:solidFill>
                <a:latin typeface="Gmarket Sans Bold"/>
              </a:rPr>
              <a:t>Simulation</a:t>
            </a:r>
            <a:endParaRPr lang="en-US" sz="6000" b="1" i="0" u="none" strike="noStrike" dirty="0">
              <a:solidFill>
                <a:srgbClr val="091C78"/>
              </a:solidFill>
              <a:latin typeface="Gmarket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A6B3D-A65E-4C10-AB63-AA50170FA77D}"/>
              </a:ext>
            </a:extLst>
          </p:cNvPr>
          <p:cNvSpPr txBox="1"/>
          <p:nvPr/>
        </p:nvSpPr>
        <p:spPr>
          <a:xfrm>
            <a:off x="4800600" y="44577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hlinkClick r:id="rId3"/>
              </a:rPr>
              <a:t>http://CMU-Project.ac.kr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30982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138</Words>
  <Application>Microsoft Office PowerPoint</Application>
  <PresentationFormat>사용자 지정</PresentationFormat>
  <Paragraphs>39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Gmarket Sans Bold</vt:lpstr>
      <vt:lpstr>Anek Bangla Expanded Medium</vt:lpstr>
      <vt:lpstr>Arial</vt:lpstr>
      <vt:lpstr>Calibri</vt:lpstr>
      <vt:lpstr>Anek Bangla Expanded SemiBold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양준서</dc:creator>
  <cp:lastModifiedBy>고명준</cp:lastModifiedBy>
  <cp:revision>27</cp:revision>
  <dcterms:created xsi:type="dcterms:W3CDTF">2006-08-16T00:00:00Z</dcterms:created>
  <dcterms:modified xsi:type="dcterms:W3CDTF">2024-12-24T04:41:11Z</dcterms:modified>
</cp:coreProperties>
</file>